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8" r:id="rId4"/>
    <p:sldId id="268" r:id="rId5"/>
    <p:sldId id="257" r:id="rId6"/>
    <p:sldId id="265" r:id="rId7"/>
    <p:sldId id="259" r:id="rId8"/>
    <p:sldId id="260" r:id="rId9"/>
    <p:sldId id="261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5"/>
  </p:normalViewPr>
  <p:slideViewPr>
    <p:cSldViewPr>
      <p:cViewPr varScale="1">
        <p:scale>
          <a:sx n="94" d="100"/>
          <a:sy n="94" d="100"/>
        </p:scale>
        <p:origin x="162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8F7-207B-42A8-90B9-6131B71CF7B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685C-D684-4DB0-91BE-E14CEF40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064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8F7-207B-42A8-90B9-6131B71CF7B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685C-D684-4DB0-91BE-E14CEF40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945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8F7-207B-42A8-90B9-6131B71CF7B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685C-D684-4DB0-91BE-E14CEF40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11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8F7-207B-42A8-90B9-6131B71CF7B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685C-D684-4DB0-91BE-E14CEF40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25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8F7-207B-42A8-90B9-6131B71CF7B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685C-D684-4DB0-91BE-E14CEF40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66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8F7-207B-42A8-90B9-6131B71CF7B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685C-D684-4DB0-91BE-E14CEF40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9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8F7-207B-42A8-90B9-6131B71CF7B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685C-D684-4DB0-91BE-E14CEF40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40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8F7-207B-42A8-90B9-6131B71CF7B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685C-D684-4DB0-91BE-E14CEF40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289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8F7-207B-42A8-90B9-6131B71CF7B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685C-D684-4DB0-91BE-E14CEF40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39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8F7-207B-42A8-90B9-6131B71CF7B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685C-D684-4DB0-91BE-E14CEF40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65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8F7-207B-42A8-90B9-6131B71CF7B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685C-D684-4DB0-91BE-E14CEF40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67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1C8F7-207B-42A8-90B9-6131B71CF7B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1685C-D684-4DB0-91BE-E14CEF40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07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1600199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Is religion compatible with social progress?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4267200"/>
            <a:ext cx="7162800" cy="1219200"/>
          </a:xfrm>
        </p:spPr>
        <p:txBody>
          <a:bodyPr>
            <a:noAutofit/>
          </a:bodyPr>
          <a:lstStyle/>
          <a:p>
            <a:endParaRPr lang="en-GB" sz="4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932754-B4D6-4E46-A5B9-016CE6FA9F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384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8CAE-D43D-914E-A4C3-102F9BEB2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current situation: 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9B3C7-421F-3149-B241-EA35AB8D4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Religious ideas to motivate</a:t>
            </a:r>
          </a:p>
          <a:p>
            <a:r>
              <a:rPr lang="en-US" sz="2600" dirty="0"/>
              <a:t>love your </a:t>
            </a:r>
            <a:r>
              <a:rPr lang="en-US" sz="2600" dirty="0" err="1"/>
              <a:t>neighbour</a:t>
            </a:r>
            <a:r>
              <a:rPr lang="en-US" sz="2600" dirty="0"/>
              <a:t>; social justice</a:t>
            </a:r>
          </a:p>
          <a:p>
            <a:pPr marL="0" indent="0">
              <a:buNone/>
            </a:pPr>
            <a:r>
              <a:rPr lang="en-US" sz="2600" dirty="0"/>
              <a:t>Religious practices to shape ways of life</a:t>
            </a:r>
          </a:p>
          <a:p>
            <a:r>
              <a:rPr lang="en-US" sz="2600" dirty="0"/>
              <a:t>expressing these in new ways – on line worship</a:t>
            </a:r>
          </a:p>
          <a:p>
            <a:pPr marL="0" indent="0">
              <a:buNone/>
            </a:pPr>
            <a:r>
              <a:rPr lang="en-US" sz="2600" dirty="0"/>
              <a:t>Religious communities</a:t>
            </a:r>
            <a:r>
              <a:rPr lang="en-US" sz="2600" b="1" dirty="0"/>
              <a:t> </a:t>
            </a:r>
            <a:r>
              <a:rPr lang="en-US" sz="2600" dirty="0"/>
              <a:t>to mobilize and extend the reach of social change - networks</a:t>
            </a:r>
          </a:p>
          <a:p>
            <a:r>
              <a:rPr lang="en-US" sz="2600" dirty="0"/>
              <a:t>practical help (foodbanks); dissemination of ideas</a:t>
            </a:r>
          </a:p>
          <a:p>
            <a:pPr marL="0" indent="0">
              <a:buNone/>
            </a:pPr>
            <a:r>
              <a:rPr lang="en-US" sz="2600" dirty="0"/>
              <a:t>Religious leaders and symbols to legitimate calls to action</a:t>
            </a:r>
          </a:p>
          <a:p>
            <a:r>
              <a:rPr lang="en-US" sz="2600" dirty="0"/>
              <a:t>‘prophets’; ‘rethinking’ the future</a:t>
            </a:r>
          </a:p>
        </p:txBody>
      </p:sp>
    </p:spTree>
    <p:extLst>
      <p:ext uri="{BB962C8B-B14F-4D97-AF65-F5344CB8AC3E}">
        <p14:creationId xmlns:p14="http://schemas.microsoft.com/office/powerpoint/2010/main" val="2406231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71969-2B33-0C4D-8DC6-6F2E0DBC0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back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3B67F-3D87-CD40-996D-C88ABA3ED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/>
              <a:t>In 2015, an invitation to take part in an international project concerned with the the contributions of social science to social progress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The International Panel on Social Progress (IPSP for short)</a:t>
            </a:r>
          </a:p>
          <a:p>
            <a:r>
              <a:rPr lang="en-US" sz="2600" dirty="0"/>
              <a:t>A 3 volume report published by CUP in 2018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Think of IPSP as a ‘cousin’ to the Intergovernmental Panel on Climate Change</a:t>
            </a:r>
          </a:p>
          <a:p>
            <a:r>
              <a:rPr lang="en-US" sz="2600" dirty="0"/>
              <a:t>why do I say a cousin rather than a sibling?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27416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international panel on social progr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39" y="1600200"/>
            <a:ext cx="8424333" cy="473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Istanbul, August 2015</a:t>
            </a:r>
          </a:p>
        </p:txBody>
      </p:sp>
    </p:spTree>
    <p:extLst>
      <p:ext uri="{BB962C8B-B14F-4D97-AF65-F5344CB8AC3E}">
        <p14:creationId xmlns:p14="http://schemas.microsoft.com/office/powerpoint/2010/main" val="3383022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C7056-9DB6-014F-BF76-C90DCFB8A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social progress?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FE6A4-4ADE-E947-AF7E-39D5783D4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dirty="0"/>
              <a:t>Setting aside Enlightenment assumptions that progress is somehow built into history</a:t>
            </a:r>
          </a:p>
          <a:p>
            <a:r>
              <a:rPr lang="en-GB" sz="2600" dirty="0"/>
              <a:t>progress is more than GDP</a:t>
            </a:r>
          </a:p>
          <a:p>
            <a:r>
              <a:rPr lang="en-GB" sz="2600" dirty="0"/>
              <a:t>associated costs (environmental)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/>
              <a:t>The notion of a compass as a metaphor</a:t>
            </a:r>
          </a:p>
          <a:p>
            <a:r>
              <a:rPr lang="en-GB" sz="2600" dirty="0"/>
              <a:t>setting the line of travel, but recognizing that the map in question is complex and the destination elusive </a:t>
            </a:r>
          </a:p>
          <a:p>
            <a:r>
              <a:rPr lang="en-GB" sz="2600" dirty="0"/>
              <a:t>what is considered progress in one situation may be differently assessed in another </a:t>
            </a:r>
            <a:r>
              <a:rPr lang="en-US" sz="2600" dirty="0"/>
              <a:t>(clean water as an example)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757373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chapter on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/>
              <a:t>My task – to co-lead the team responsible for the chapter on religion within the IPSP</a:t>
            </a:r>
          </a:p>
          <a:p>
            <a:r>
              <a:rPr lang="en-GB" sz="2600" dirty="0"/>
              <a:t>to address the significance of religion as a factor in social progress on a global scale</a:t>
            </a:r>
          </a:p>
          <a:p>
            <a:endParaRPr lang="en-GB" sz="2600" dirty="0"/>
          </a:p>
          <a:p>
            <a:pPr marL="0" indent="0">
              <a:buNone/>
            </a:pPr>
            <a:r>
              <a:rPr lang="en-GB" sz="2600" dirty="0"/>
              <a:t>The reactions of our colleagues to this idea</a:t>
            </a:r>
          </a:p>
          <a:p>
            <a:r>
              <a:rPr lang="en-GB" sz="2600" dirty="0"/>
              <a:t>why include a chapter on religion?</a:t>
            </a:r>
          </a:p>
          <a:p>
            <a:r>
              <a:rPr lang="en-GB" sz="2600" dirty="0"/>
              <a:t>what is the relevance of religion to social progress – given that it is either disappearing (secularization) or, necessarily, an impediment to progress?</a:t>
            </a:r>
          </a:p>
          <a:p>
            <a:endParaRPr lang="en-GB" sz="2600" dirty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581409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C2994-152C-6F4D-BDA5-66E5384E4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775AC-B486-9A48-86AC-36284E96F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/>
              <a:t>To find ways to counter these at best partial, and at worst inaccurate, views starting with a clear definition of religion itself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/>
              <a:t>Religion is a lived, situated and constantly changing reality, and has as much to do with navigating everyday life as it does with the supernatural</a:t>
            </a:r>
          </a:p>
          <a:p>
            <a:pPr marL="0" indent="0">
              <a:buNone/>
            </a:pPr>
            <a:r>
              <a:rPr lang="en-US" sz="2600" dirty="0"/>
              <a:t>Note throughout – an emphasis on </a:t>
            </a:r>
            <a:r>
              <a:rPr lang="en-US" sz="2600" b="1" dirty="0"/>
              <a:t>lived religion</a:t>
            </a:r>
            <a:r>
              <a:rPr lang="en-US" sz="2600" dirty="0"/>
              <a:t>, rather than belief/ practice as such </a:t>
            </a:r>
          </a:p>
          <a:p>
            <a:pPr marL="0" indent="0">
              <a:buNone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603171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Crucial to our argument:</a:t>
            </a:r>
          </a:p>
          <a:p>
            <a:r>
              <a:rPr lang="en-US" sz="2800" b="1" dirty="0"/>
              <a:t>some 80 percent of the world’s population affirms some kind of religious affiliation</a:t>
            </a:r>
            <a:r>
              <a:rPr lang="en-US" sz="2800" dirty="0"/>
              <a:t>, a proportion that is growing rather than declining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600" dirty="0"/>
              <a:t>The peak of secularity/ secularism – 1970s</a:t>
            </a:r>
          </a:p>
          <a:p>
            <a:pPr marL="0" indent="0">
              <a:buNone/>
            </a:pPr>
            <a:r>
              <a:rPr lang="en-US" sz="2600" dirty="0"/>
              <a:t>Significant changes in the former Soviet Union and in China</a:t>
            </a:r>
          </a:p>
          <a:p>
            <a:pPr marL="0" indent="0">
              <a:buNone/>
            </a:pPr>
            <a:r>
              <a:rPr lang="en-US" sz="2600" dirty="0"/>
              <a:t>Plus differential birthrates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Thus – for good or ill – religion is central to the discussion on social progress</a:t>
            </a:r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3017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 to macro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/>
              <a:t>Emphasizing the </a:t>
            </a:r>
            <a:r>
              <a:rPr lang="en-US" sz="2600" b="1" dirty="0"/>
              <a:t>significance of belief and practice in everyday lives and local contexts</a:t>
            </a:r>
            <a:r>
              <a:rPr lang="en-US" sz="2600" dirty="0"/>
              <a:t>, we analyzed the impact of religion and its relevance to social progress in a wide variety of fields: 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sz="2600" dirty="0"/>
              <a:t>family, gender and sexuality</a:t>
            </a:r>
          </a:p>
          <a:p>
            <a:r>
              <a:rPr lang="en-US" sz="2600" dirty="0"/>
              <a:t>diversity and democracy </a:t>
            </a:r>
          </a:p>
          <a:p>
            <a:r>
              <a:rPr lang="en-US" sz="2600" dirty="0"/>
              <a:t>conflict and peace-making</a:t>
            </a:r>
          </a:p>
          <a:p>
            <a:r>
              <a:rPr lang="en-US" sz="2600" dirty="0"/>
              <a:t>healthcare and everyday wellbeing</a:t>
            </a:r>
          </a:p>
          <a:p>
            <a:r>
              <a:rPr lang="en-US" sz="2600" dirty="0"/>
              <a:t>care for the earth</a:t>
            </a:r>
            <a:endParaRPr lang="en-GB" sz="26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778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. . 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We argue that researchers and policy makers pursuing social progress will benefit from careful attention to the power of </a:t>
            </a:r>
            <a:r>
              <a:rPr lang="en-US" sz="2600" b="1" dirty="0"/>
              <a:t>religious ideas </a:t>
            </a:r>
            <a:r>
              <a:rPr lang="en-US" sz="2600" dirty="0"/>
              <a:t>to motivate, of </a:t>
            </a:r>
            <a:r>
              <a:rPr lang="en-US" sz="2600" b="1" dirty="0"/>
              <a:t>religious practices </a:t>
            </a:r>
            <a:r>
              <a:rPr lang="en-US" sz="2600" dirty="0"/>
              <a:t>to shape ways of life, of </a:t>
            </a:r>
            <a:r>
              <a:rPr lang="en-US" sz="2600" b="1" dirty="0"/>
              <a:t>religious communities </a:t>
            </a:r>
            <a:r>
              <a:rPr lang="en-US" sz="2600" dirty="0"/>
              <a:t>to mobilize and extend the reach of social change, and of </a:t>
            </a:r>
            <a:r>
              <a:rPr lang="en-US" sz="2600" b="1" dirty="0"/>
              <a:t>religious leaders and symbols </a:t>
            </a:r>
            <a:r>
              <a:rPr lang="en-US" sz="2600" dirty="0"/>
              <a:t>to legitimate calls to action 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b="1" dirty="0"/>
              <a:t>All of these, however, can be put to either good or ill</a:t>
            </a:r>
            <a:r>
              <a:rPr lang="en-US" sz="2600" dirty="0"/>
              <a:t>, for which reason assessment of particular religions in specific contexts is essential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124094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11158</TotalTime>
  <Words>587</Words>
  <Application>Microsoft Macintosh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   Is religion compatible with social progress?</vt:lpstr>
      <vt:lpstr>The back story</vt:lpstr>
      <vt:lpstr>Istanbul, August 2015</vt:lpstr>
      <vt:lpstr>What is social progress?</vt:lpstr>
      <vt:lpstr>The chapter on religion</vt:lpstr>
      <vt:lpstr>Our challenge</vt:lpstr>
      <vt:lpstr>Some facts and figures</vt:lpstr>
      <vt:lpstr>Micro to macro</vt:lpstr>
      <vt:lpstr>Further . . . </vt:lpstr>
      <vt:lpstr>The current situation: COVID-19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 Davie</dc:creator>
  <cp:lastModifiedBy>Grace Davie</cp:lastModifiedBy>
  <cp:revision>20</cp:revision>
  <cp:lastPrinted>2020-07-03T10:58:34Z</cp:lastPrinted>
  <dcterms:created xsi:type="dcterms:W3CDTF">2018-10-02T19:50:33Z</dcterms:created>
  <dcterms:modified xsi:type="dcterms:W3CDTF">2020-07-03T13:41:47Z</dcterms:modified>
</cp:coreProperties>
</file>